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8" r:id="rId11"/>
    <p:sldId id="266" r:id="rId12"/>
    <p:sldId id="265" r:id="rId13"/>
    <p:sldId id="267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8F7CBD5-4ACC-4B78-9C51-E453D08B6336}">
          <p14:sldIdLst>
            <p14:sldId id="256"/>
            <p14:sldId id="257"/>
            <p14:sldId id="258"/>
            <p14:sldId id="259"/>
            <p14:sldId id="260"/>
            <p14:sldId id="261"/>
            <p14:sldId id="264"/>
            <p14:sldId id="262"/>
            <p14:sldId id="263"/>
            <p14:sldId id="268"/>
            <p14:sldId id="266"/>
            <p14:sldId id="265"/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7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78898B-3572-44BD-A134-D4219E5C2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387113A-EC28-4AE9-8BC3-375834F75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E54255-DDB8-4209-B238-A92A7C2E7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65E821-717E-42B2-B6DE-625FFA969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4C2C49-C051-416D-84B7-743FDE657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899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A6F248-8CE1-4FE5-9344-32982A975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B13BE13-25E1-4A3B-9835-3589B714D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E3EE65-7E73-4368-A18A-49CBE83D5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717B5B-413F-4AF5-B13E-E0062E4E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F4D6DA-679D-4AFD-BD32-BB0C6DF5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70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CC0DF6D-A6D5-4481-BB13-FFC37D9C83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BD97F2F-8A57-46AE-97B4-D160B1404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EA9439-08BE-4DFE-85A0-E7E2013F4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7B975E-B490-404E-8E68-CA16FD92D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2B145A-3F6A-4EAA-8134-FBAA1EC12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853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6CE501-468E-4011-A98F-E20379C5F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BA25D0-395E-4C03-9D57-5C8B42743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21BCA8-5F29-4125-8CDB-18A674FD2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014444-0B71-4FAE-8770-61F1AEE2C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0C52C5-1324-40FB-83B5-499C42684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18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7B9439-864F-4624-AA94-F8E1ADAF4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8CF65A-6FF0-44FB-9F94-00441748E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13D803-275B-470B-8382-FECCAA4CB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2675DC-993D-4C8F-9D06-10F55BA3D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A4E9F8-8003-40CC-92A8-2C88EAAB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271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C52173-36F9-4792-BF0E-3633A1692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FCAC57-2728-42A8-93A8-9C8B2F471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1F908-BD20-45C1-A8E8-E9903CB701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370F9E-7A06-43D8-B716-49AB483DD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2889FA-B3F3-4345-97ED-FC30A9543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332040-BE20-419F-B9D8-F576E446D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010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F562DB-D4CF-41B6-9E2F-70E7D45AA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B5C10F-5770-4706-A8AB-5F59F6081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93657B6-728D-40D3-8014-D61D3D8281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9B61420-3FD3-42CF-BBF1-807945825E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E2346D5-E660-4D24-A9F1-895766DEC0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BC66642-D7FE-40EE-9A47-A961F7CDD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C7FC9AE-8330-4287-B50C-1E21F0FF8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AFB141E-20C9-4624-947B-CEC46B88C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87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6E9C41-6F5B-4D70-BE2A-B71AB1543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709FB6A-B8D6-46BD-9D85-91A962C07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68464E1-992F-4222-B2A6-A4B9CE7BA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5F88B16-1BDD-4AF1-8143-95149439D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261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4BA6FCA-521C-4A26-A17C-3AD6D8CFE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1C36B0-01E7-4278-BA61-69C326875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3BC029-012D-4CAF-96BE-2FB399D80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127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F70AF1-C5AD-42C1-A61B-93D07D6C1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A4F9A6-D2F0-46D4-9A5B-41691D106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46D349-8CEA-4085-9047-B2057AECF9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B330F7-BF33-4D77-A05A-D7004F540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C86AE0-C21F-4EF5-BD67-68381133C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9AE563A-83AF-43BE-B3D2-441E071B8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547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F2E50E-D07C-4541-B750-1AAA1D2BE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7C63D40-FC18-4447-B942-7AA970B0F1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7607946-9EE5-448E-AF04-3AF947A397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1BE1A4B-86B1-4710-AC70-E0FE0172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17B155-042D-4922-918B-4B30063F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3BC567-F90A-4DB3-B6D1-BA3F4766C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855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9F362-04A4-4BAB-81EC-4798F4B31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038EAF-EDC7-40F8-95D8-85BC624F0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9D6A50-0A0B-4F0E-9BB1-600E3E3276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2EFA0-CE55-4F91-B74D-7EA08D587DD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1E1D5D-DDA6-4FD3-8179-85350821EB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0A569B-F72D-4FD4-A8B3-5565ABA03F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65D25-4789-4328-B3B8-F6CDA9783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084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Arc 14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D91BCD-83A0-440D-B6DC-64E1CA237D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8600" y="1939159"/>
            <a:ext cx="7644627" cy="2751086"/>
          </a:xfrm>
        </p:spPr>
        <p:txBody>
          <a:bodyPr>
            <a:normAutofit/>
          </a:bodyPr>
          <a:lstStyle/>
          <a:p>
            <a:pPr algn="r"/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на тему:</a:t>
            </a:r>
            <a:b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/>
              <a:t> </a:t>
            </a:r>
            <a:br>
              <a:rPr lang="ru-RU" sz="2400"/>
            </a:b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Межличностных отношений в процессе коллективно творческих дел у детей с интеллектуальными нарушениями в аспекте новых ФГОС</a:t>
            </a:r>
            <a:b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39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19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1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A29E7B-55D9-428B-89E6-31AE128E5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939159"/>
            <a:ext cx="7644627" cy="27510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КДТ на уроке </a:t>
            </a:r>
            <a:r>
              <a:rPr lang="en-US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Изобразительного искусства</a:t>
            </a:r>
          </a:p>
        </p:txBody>
      </p:sp>
    </p:spTree>
    <p:extLst>
      <p:ext uri="{BB962C8B-B14F-4D97-AF65-F5344CB8AC3E}">
        <p14:creationId xmlns:p14="http://schemas.microsoft.com/office/powerpoint/2010/main" val="1168116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D0394FE2-BDDA-4ECE-B320-81AE19E90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0625AAC5-802A-4197-8804-2B78FF65C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03615" y="221673"/>
            <a:ext cx="8384770" cy="1332634"/>
          </a:xfrm>
          <a:prstGeom prst="rect">
            <a:avLst/>
          </a:prstGeom>
          <a:ln w="12700">
            <a:solidFill>
              <a:srgbClr val="E1E1E1"/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B80D14-2C46-4C21-962B-0D63BFE7E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120" y="310896"/>
            <a:ext cx="7982712" cy="86868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«В мире сказок»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1B139DD-0E8D-42FA-9171-C5F001754A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83110" y="1211407"/>
            <a:ext cx="7225780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D2786DE6-CB3E-4D7A-AA06-AEB2CB5C61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" r="-3" b="-3"/>
          <a:stretch/>
        </p:blipFill>
        <p:spPr>
          <a:xfrm>
            <a:off x="419830" y="2128345"/>
            <a:ext cx="5577840" cy="4083269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AC3F27D8-8372-4004-92BD-346FE0A4C77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6" b="3"/>
          <a:stretch/>
        </p:blipFill>
        <p:spPr>
          <a:xfrm>
            <a:off x="6194332" y="2128367"/>
            <a:ext cx="5577840" cy="408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56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75CA5F7D-9F9A-4431-980E-166BE3E285C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52" y="185530"/>
            <a:ext cx="5570192" cy="6506818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2F28EEA-D129-4E49-B707-6B24B113065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5530"/>
            <a:ext cx="5777948" cy="6307343"/>
          </a:xfrm>
        </p:spPr>
      </p:pic>
    </p:spTree>
    <p:extLst>
      <p:ext uri="{BB962C8B-B14F-4D97-AF65-F5344CB8AC3E}">
        <p14:creationId xmlns:p14="http://schemas.microsoft.com/office/powerpoint/2010/main" val="2517410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8468727-63BE-4191-B4A6-C30C82C0E9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D355BB6-1BB8-4828-B246-CFB31742D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34839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A52A9B9-B2B3-46F0-9D53-0EFF9905BF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245238" y="1452646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Объект 8" descr="Изображение выглядит как рисунок, картина, Детское искусство, фрукт&#10;&#10;Автоматически созданное описание">
            <a:extLst>
              <a:ext uri="{FF2B5EF4-FFF2-40B4-BE49-F238E27FC236}">
                <a16:creationId xmlns:a16="http://schemas.microsoft.com/office/drawing/2014/main" id="{24F8C164-2B32-49E6-B1B1-E6E50C975DA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5773"/>
            <a:ext cx="6918366" cy="2813857"/>
          </a:xfr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5ECCEA31-AF12-45DB-96FE-C373279A2E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" b="10077"/>
          <a:stretch/>
        </p:blipFill>
        <p:spPr>
          <a:xfrm>
            <a:off x="20" y="2959630"/>
            <a:ext cx="6918346" cy="3898370"/>
          </a:xfrm>
          <a:prstGeom prst="rect">
            <a:avLst/>
          </a:prstGeom>
        </p:spPr>
      </p:pic>
      <p:pic>
        <p:nvPicPr>
          <p:cNvPr id="7" name="Объект 6" descr="Изображение выглядит как рисунок, зарисовка, Детское искусство, картина&#10;&#10;Автоматически созданное описание">
            <a:extLst>
              <a:ext uri="{FF2B5EF4-FFF2-40B4-BE49-F238E27FC236}">
                <a16:creationId xmlns:a16="http://schemas.microsoft.com/office/drawing/2014/main" id="{8E77EDBC-80A1-4888-9287-C4A3E539595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50"/>
          <a:stretch/>
        </p:blipFill>
        <p:spPr>
          <a:xfrm>
            <a:off x="6918366" y="145773"/>
            <a:ext cx="5273634" cy="671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70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A3363022-C969-41E9-8EB2-E4C94908C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1695" cy="68520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8D1AD6B3-BE88-4CEB-BA17-790657CC47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A3D691-685E-4CC2-924A-FF218C51B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422" y="3311236"/>
            <a:ext cx="5162236" cy="225371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СПАСИБО </a:t>
            </a:r>
            <a:br>
              <a:rPr lang="ru-RU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 </a:t>
            </a:r>
            <a:r>
              <a:rPr lang="ru-RU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</a:t>
            </a:r>
            <a:r>
              <a:rPr lang="en-US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ВНИМАНИЕ</a:t>
            </a:r>
          </a:p>
        </p:txBody>
      </p:sp>
      <p:pic>
        <p:nvPicPr>
          <p:cNvPr id="6" name="Graphic 5" descr="Smiling Face with No Fill">
            <a:extLst>
              <a:ext uri="{FF2B5EF4-FFF2-40B4-BE49-F238E27FC236}">
                <a16:creationId xmlns:a16="http://schemas.microsoft.com/office/drawing/2014/main" id="{2FFDEEB7-25A5-1ED3-9136-5342DE1EDB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0470" y="1815320"/>
            <a:ext cx="4141760" cy="4141760"/>
          </a:xfrm>
          <a:custGeom>
            <a:avLst/>
            <a:gdLst/>
            <a:ahLst/>
            <a:cxnLst/>
            <a:rect l="l" t="t" r="r" b="b"/>
            <a:pathLst>
              <a:path w="4141760" h="4377846">
                <a:moveTo>
                  <a:pt x="0" y="0"/>
                </a:moveTo>
                <a:lnTo>
                  <a:pt x="4141760" y="0"/>
                </a:lnTo>
                <a:lnTo>
                  <a:pt x="4141760" y="4377846"/>
                </a:lnTo>
                <a:lnTo>
                  <a:pt x="0" y="4377846"/>
                </a:ln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9D1390B-7E13-4B4F-9CB2-39106341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53" y="-5977"/>
            <a:ext cx="6238675" cy="6863979"/>
            <a:chOff x="305" y="-5977"/>
            <a:chExt cx="6238675" cy="6863979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E720206-AA49-4786-A932-A2650DE09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34854"/>
              <a:ext cx="6028697" cy="6817170"/>
            </a:xfrm>
            <a:custGeom>
              <a:avLst/>
              <a:gdLst>
                <a:gd name="connsiteX0" fmla="*/ 6028697 w 6028697"/>
                <a:gd name="connsiteY0" fmla="*/ 6155323 h 6817170"/>
                <a:gd name="connsiteX1" fmla="*/ 6028697 w 6028697"/>
                <a:gd name="connsiteY1" fmla="*/ 6817170 h 6817170"/>
                <a:gd name="connsiteX2" fmla="*/ 5157862 w 6028697"/>
                <a:gd name="connsiteY2" fmla="*/ 6817170 h 6817170"/>
                <a:gd name="connsiteX3" fmla="*/ 5347156 w 6028697"/>
                <a:gd name="connsiteY3" fmla="*/ 6687553 h 6817170"/>
                <a:gd name="connsiteX4" fmla="*/ 5487470 w 6028697"/>
                <a:gd name="connsiteY4" fmla="*/ 6581714 h 6817170"/>
                <a:gd name="connsiteX5" fmla="*/ 5627642 w 6028697"/>
                <a:gd name="connsiteY5" fmla="*/ 6472328 h 6817170"/>
                <a:gd name="connsiteX6" fmla="*/ 5911392 w 6028697"/>
                <a:gd name="connsiteY6" fmla="*/ 6245328 h 6817170"/>
                <a:gd name="connsiteX7" fmla="*/ 4481066 w 6028697"/>
                <a:gd name="connsiteY7" fmla="*/ 478 h 6817170"/>
                <a:gd name="connsiteX8" fmla="*/ 4672258 w 6028697"/>
                <a:gd name="connsiteY8" fmla="*/ 7519 h 6817170"/>
                <a:gd name="connsiteX9" fmla="*/ 5429869 w 6028697"/>
                <a:gd name="connsiteY9" fmla="*/ 125134 h 6817170"/>
                <a:gd name="connsiteX10" fmla="*/ 5976319 w 6028697"/>
                <a:gd name="connsiteY10" fmla="*/ 314893 h 6817170"/>
                <a:gd name="connsiteX11" fmla="*/ 6028697 w 6028697"/>
                <a:gd name="connsiteY11" fmla="*/ 339901 h 6817170"/>
                <a:gd name="connsiteX12" fmla="*/ 6028697 w 6028697"/>
                <a:gd name="connsiteY12" fmla="*/ 732458 h 6817170"/>
                <a:gd name="connsiteX13" fmla="*/ 5990985 w 6028697"/>
                <a:gd name="connsiteY13" fmla="*/ 712211 h 6817170"/>
                <a:gd name="connsiteX14" fmla="*/ 5341339 w 6028697"/>
                <a:gd name="connsiteY14" fmla="*/ 475281 h 6817170"/>
                <a:gd name="connsiteX15" fmla="*/ 4651969 w 6028697"/>
                <a:gd name="connsiteY15" fmla="*/ 377104 h 6817170"/>
                <a:gd name="connsiteX16" fmla="*/ 3953093 w 6028697"/>
                <a:gd name="connsiteY16" fmla="*/ 402498 h 6817170"/>
                <a:gd name="connsiteX17" fmla="*/ 3267413 w 6028697"/>
                <a:gd name="connsiteY17" fmla="*/ 546643 h 6817170"/>
                <a:gd name="connsiteX18" fmla="*/ 1439498 w 6028697"/>
                <a:gd name="connsiteY18" fmla="*/ 1568141 h 6817170"/>
                <a:gd name="connsiteX19" fmla="*/ 960671 w 6028697"/>
                <a:gd name="connsiteY19" fmla="*/ 2082013 h 6817170"/>
                <a:gd name="connsiteX20" fmla="*/ 581866 w 6028697"/>
                <a:gd name="connsiteY20" fmla="*/ 2672638 h 6817170"/>
                <a:gd name="connsiteX21" fmla="*/ 324789 w 6028697"/>
                <a:gd name="connsiteY21" fmla="*/ 3325262 h 6817170"/>
                <a:gd name="connsiteX22" fmla="*/ 231151 w 6028697"/>
                <a:gd name="connsiteY22" fmla="*/ 4022292 h 6817170"/>
                <a:gd name="connsiteX23" fmla="*/ 270592 w 6028697"/>
                <a:gd name="connsiteY23" fmla="*/ 4362792 h 6817170"/>
                <a:gd name="connsiteX24" fmla="*/ 387213 w 6028697"/>
                <a:gd name="connsiteY24" fmla="*/ 4681585 h 6817170"/>
                <a:gd name="connsiteX25" fmla="*/ 468507 w 6028697"/>
                <a:gd name="connsiteY25" fmla="*/ 4831546 h 6817170"/>
                <a:gd name="connsiteX26" fmla="*/ 561862 w 6028697"/>
                <a:gd name="connsiteY26" fmla="*/ 4976826 h 6817170"/>
                <a:gd name="connsiteX27" fmla="*/ 777511 w 6028697"/>
                <a:gd name="connsiteY27" fmla="*/ 5257597 h 6817170"/>
                <a:gd name="connsiteX28" fmla="*/ 1010895 w 6028697"/>
                <a:gd name="connsiteY28" fmla="*/ 5540494 h 6817170"/>
                <a:gd name="connsiteX29" fmla="*/ 1126948 w 6028697"/>
                <a:gd name="connsiteY29" fmla="*/ 5688186 h 6817170"/>
                <a:gd name="connsiteX30" fmla="*/ 1182706 w 6028697"/>
                <a:gd name="connsiteY30" fmla="*/ 5760543 h 6817170"/>
                <a:gd name="connsiteX31" fmla="*/ 1237327 w 6028697"/>
                <a:gd name="connsiteY31" fmla="*/ 5830060 h 6817170"/>
                <a:gd name="connsiteX32" fmla="*/ 1706649 w 6028697"/>
                <a:gd name="connsiteY32" fmla="*/ 6342797 h 6817170"/>
                <a:gd name="connsiteX33" fmla="*/ 1956207 w 6028697"/>
                <a:gd name="connsiteY33" fmla="*/ 6573484 h 6817170"/>
                <a:gd name="connsiteX34" fmla="*/ 2217681 w 6028697"/>
                <a:gd name="connsiteY34" fmla="*/ 6786297 h 6817170"/>
                <a:gd name="connsiteX35" fmla="*/ 2260820 w 6028697"/>
                <a:gd name="connsiteY35" fmla="*/ 6817170 h 6817170"/>
                <a:gd name="connsiteX36" fmla="*/ 1429497 w 6028697"/>
                <a:gd name="connsiteY36" fmla="*/ 6817170 h 6817170"/>
                <a:gd name="connsiteX37" fmla="*/ 1327275 w 6028697"/>
                <a:gd name="connsiteY37" fmla="*/ 6713800 h 6817170"/>
                <a:gd name="connsiteX38" fmla="*/ 1080556 w 6028697"/>
                <a:gd name="connsiteY38" fmla="*/ 6414443 h 6817170"/>
                <a:gd name="connsiteX39" fmla="*/ 865189 w 6028697"/>
                <a:gd name="connsiteY39" fmla="*/ 6097496 h 6817170"/>
                <a:gd name="connsiteX40" fmla="*/ 814823 w 6028697"/>
                <a:gd name="connsiteY40" fmla="*/ 6016911 h 6817170"/>
                <a:gd name="connsiteX41" fmla="*/ 766729 w 6028697"/>
                <a:gd name="connsiteY41" fmla="*/ 5938453 h 6817170"/>
                <a:gd name="connsiteX42" fmla="*/ 671672 w 6028697"/>
                <a:gd name="connsiteY42" fmla="*/ 5786648 h 6817170"/>
                <a:gd name="connsiteX43" fmla="*/ 474608 w 6028697"/>
                <a:gd name="connsiteY43" fmla="*/ 5474664 h 6817170"/>
                <a:gd name="connsiteX44" fmla="*/ 282652 w 6028697"/>
                <a:gd name="connsiteY44" fmla="*/ 5146508 h 6817170"/>
                <a:gd name="connsiteX45" fmla="*/ 196108 w 6028697"/>
                <a:gd name="connsiteY45" fmla="*/ 4972712 h 6817170"/>
                <a:gd name="connsiteX46" fmla="*/ 122474 w 6028697"/>
                <a:gd name="connsiteY46" fmla="*/ 4791821 h 6817170"/>
                <a:gd name="connsiteX47" fmla="*/ 65724 w 6028697"/>
                <a:gd name="connsiteY47" fmla="*/ 4603129 h 6817170"/>
                <a:gd name="connsiteX48" fmla="*/ 44727 w 6028697"/>
                <a:gd name="connsiteY48" fmla="*/ 4506937 h 6817170"/>
                <a:gd name="connsiteX49" fmla="*/ 35505 w 6028697"/>
                <a:gd name="connsiteY49" fmla="*/ 4458699 h 6817170"/>
                <a:gd name="connsiteX50" fmla="*/ 27845 w 6028697"/>
                <a:gd name="connsiteY50" fmla="*/ 4410320 h 6817170"/>
                <a:gd name="connsiteX51" fmla="*/ 37 w 6028697"/>
                <a:gd name="connsiteY51" fmla="*/ 4022292 h 6817170"/>
                <a:gd name="connsiteX52" fmla="*/ 78777 w 6028697"/>
                <a:gd name="connsiteY52" fmla="*/ 3267236 h 6817170"/>
                <a:gd name="connsiteX53" fmla="*/ 315424 w 6028697"/>
                <a:gd name="connsiteY53" fmla="*/ 2543673 h 6817170"/>
                <a:gd name="connsiteX54" fmla="*/ 1202710 w 6028697"/>
                <a:gd name="connsiteY54" fmla="*/ 1314895 h 6817170"/>
                <a:gd name="connsiteX55" fmla="*/ 1791065 w 6028697"/>
                <a:gd name="connsiteY55" fmla="*/ 833514 h 6817170"/>
                <a:gd name="connsiteX56" fmla="*/ 3908404 w 6028697"/>
                <a:gd name="connsiteY56" fmla="*/ 29794 h 6817170"/>
                <a:gd name="connsiteX57" fmla="*/ 4481066 w 6028697"/>
                <a:gd name="connsiteY57" fmla="*/ 478 h 68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28697" h="6817170">
                  <a:moveTo>
                    <a:pt x="6028697" y="6155323"/>
                  </a:moveTo>
                  <a:lnTo>
                    <a:pt x="6028697" y="6817170"/>
                  </a:lnTo>
                  <a:lnTo>
                    <a:pt x="5157862" y="6817170"/>
                  </a:lnTo>
                  <a:lnTo>
                    <a:pt x="5347156" y="6687553"/>
                  </a:lnTo>
                  <a:cubicBezTo>
                    <a:pt x="5394117" y="6653219"/>
                    <a:pt x="5440793" y="6617608"/>
                    <a:pt x="5487470" y="6581714"/>
                  </a:cubicBezTo>
                  <a:cubicBezTo>
                    <a:pt x="5534147" y="6545820"/>
                    <a:pt x="5580966" y="6509358"/>
                    <a:pt x="5627642" y="6472328"/>
                  </a:cubicBezTo>
                  <a:lnTo>
                    <a:pt x="5911392" y="6245328"/>
                  </a:lnTo>
                  <a:close/>
                  <a:moveTo>
                    <a:pt x="4481066" y="478"/>
                  </a:moveTo>
                  <a:cubicBezTo>
                    <a:pt x="4544817" y="1422"/>
                    <a:pt x="4608563" y="3769"/>
                    <a:pt x="4672258" y="7519"/>
                  </a:cubicBezTo>
                  <a:cubicBezTo>
                    <a:pt x="4927973" y="22364"/>
                    <a:pt x="5181687" y="61751"/>
                    <a:pt x="5429869" y="125134"/>
                  </a:cubicBezTo>
                  <a:cubicBezTo>
                    <a:pt x="5617090" y="173104"/>
                    <a:pt x="5799867" y="236595"/>
                    <a:pt x="5976319" y="314893"/>
                  </a:cubicBezTo>
                  <a:lnTo>
                    <a:pt x="6028697" y="339901"/>
                  </a:lnTo>
                  <a:lnTo>
                    <a:pt x="6028697" y="732458"/>
                  </a:lnTo>
                  <a:lnTo>
                    <a:pt x="5990985" y="712211"/>
                  </a:lnTo>
                  <a:cubicBezTo>
                    <a:pt x="5783917" y="609342"/>
                    <a:pt x="5566013" y="529876"/>
                    <a:pt x="5341339" y="475281"/>
                  </a:cubicBezTo>
                  <a:cubicBezTo>
                    <a:pt x="5115233" y="420503"/>
                    <a:pt x="4884375" y="387624"/>
                    <a:pt x="4651969" y="377104"/>
                  </a:cubicBezTo>
                  <a:cubicBezTo>
                    <a:pt x="4418713" y="365171"/>
                    <a:pt x="4184861" y="373670"/>
                    <a:pt x="3953093" y="402498"/>
                  </a:cubicBezTo>
                  <a:cubicBezTo>
                    <a:pt x="3721001" y="431832"/>
                    <a:pt x="3491675" y="480040"/>
                    <a:pt x="3267413" y="546643"/>
                  </a:cubicBezTo>
                  <a:cubicBezTo>
                    <a:pt x="2591323" y="750761"/>
                    <a:pt x="1967642" y="1099289"/>
                    <a:pt x="1439498" y="1568141"/>
                  </a:cubicBezTo>
                  <a:cubicBezTo>
                    <a:pt x="1265589" y="1725523"/>
                    <a:pt x="1105393" y="1897434"/>
                    <a:pt x="960671" y="2082013"/>
                  </a:cubicBezTo>
                  <a:cubicBezTo>
                    <a:pt x="815775" y="2266294"/>
                    <a:pt x="688923" y="2464081"/>
                    <a:pt x="581866" y="2672638"/>
                  </a:cubicBezTo>
                  <a:cubicBezTo>
                    <a:pt x="473765" y="2880669"/>
                    <a:pt x="387610" y="3099397"/>
                    <a:pt x="324789" y="3325262"/>
                  </a:cubicBezTo>
                  <a:cubicBezTo>
                    <a:pt x="262714" y="3552403"/>
                    <a:pt x="231223" y="3786822"/>
                    <a:pt x="231151" y="4022292"/>
                  </a:cubicBezTo>
                  <a:cubicBezTo>
                    <a:pt x="231413" y="4136912"/>
                    <a:pt x="244645" y="4251136"/>
                    <a:pt x="270592" y="4362792"/>
                  </a:cubicBezTo>
                  <a:cubicBezTo>
                    <a:pt x="297885" y="4472943"/>
                    <a:pt x="336983" y="4579833"/>
                    <a:pt x="387213" y="4681585"/>
                  </a:cubicBezTo>
                  <a:cubicBezTo>
                    <a:pt x="412042" y="4732517"/>
                    <a:pt x="439423" y="4782457"/>
                    <a:pt x="468507" y="4831546"/>
                  </a:cubicBezTo>
                  <a:cubicBezTo>
                    <a:pt x="497591" y="4880636"/>
                    <a:pt x="529230" y="4929015"/>
                    <a:pt x="561862" y="4976826"/>
                  </a:cubicBezTo>
                  <a:cubicBezTo>
                    <a:pt x="627975" y="5072166"/>
                    <a:pt x="701466" y="5164668"/>
                    <a:pt x="777511" y="5257597"/>
                  </a:cubicBezTo>
                  <a:cubicBezTo>
                    <a:pt x="853556" y="5350524"/>
                    <a:pt x="933574" y="5443594"/>
                    <a:pt x="1010895" y="5540494"/>
                  </a:cubicBezTo>
                  <a:cubicBezTo>
                    <a:pt x="1049957" y="5588732"/>
                    <a:pt x="1088642" y="5637963"/>
                    <a:pt x="1126948" y="5688186"/>
                  </a:cubicBezTo>
                  <a:lnTo>
                    <a:pt x="1182706" y="5760543"/>
                  </a:lnTo>
                  <a:cubicBezTo>
                    <a:pt x="1201007" y="5783669"/>
                    <a:pt x="1218458" y="5807503"/>
                    <a:pt x="1237327" y="5830060"/>
                  </a:cubicBezTo>
                  <a:cubicBezTo>
                    <a:pt x="1383714" y="6009916"/>
                    <a:pt x="1540413" y="6181116"/>
                    <a:pt x="1706649" y="6342797"/>
                  </a:cubicBezTo>
                  <a:cubicBezTo>
                    <a:pt x="1788084" y="6422531"/>
                    <a:pt x="1871265" y="6499427"/>
                    <a:pt x="1956207" y="6573484"/>
                  </a:cubicBezTo>
                  <a:cubicBezTo>
                    <a:pt x="2041332" y="6647402"/>
                    <a:pt x="2127733" y="6718907"/>
                    <a:pt x="2217681" y="6786297"/>
                  </a:cubicBezTo>
                  <a:lnTo>
                    <a:pt x="2260820" y="6817170"/>
                  </a:lnTo>
                  <a:lnTo>
                    <a:pt x="1429497" y="6817170"/>
                  </a:lnTo>
                  <a:lnTo>
                    <a:pt x="1327275" y="6713800"/>
                  </a:lnTo>
                  <a:cubicBezTo>
                    <a:pt x="1239186" y="6618984"/>
                    <a:pt x="1156797" y="6519019"/>
                    <a:pt x="1080556" y="6414443"/>
                  </a:cubicBezTo>
                  <a:cubicBezTo>
                    <a:pt x="1004653" y="6310734"/>
                    <a:pt x="932439" y="6205177"/>
                    <a:pt x="865189" y="6097496"/>
                  </a:cubicBezTo>
                  <a:cubicBezTo>
                    <a:pt x="847881" y="6070823"/>
                    <a:pt x="831565" y="6043725"/>
                    <a:pt x="814823" y="6016911"/>
                  </a:cubicBezTo>
                  <a:lnTo>
                    <a:pt x="766729" y="5938453"/>
                  </a:lnTo>
                  <a:cubicBezTo>
                    <a:pt x="735941" y="5887947"/>
                    <a:pt x="703878" y="5837581"/>
                    <a:pt x="671672" y="5786648"/>
                  </a:cubicBezTo>
                  <a:lnTo>
                    <a:pt x="474608" y="5474664"/>
                  </a:lnTo>
                  <a:cubicBezTo>
                    <a:pt x="408778" y="5368968"/>
                    <a:pt x="343516" y="5260008"/>
                    <a:pt x="282652" y="5146508"/>
                  </a:cubicBezTo>
                  <a:cubicBezTo>
                    <a:pt x="252290" y="5089759"/>
                    <a:pt x="223065" y="5032015"/>
                    <a:pt x="196108" y="4972712"/>
                  </a:cubicBezTo>
                  <a:cubicBezTo>
                    <a:pt x="169152" y="4913408"/>
                    <a:pt x="144607" y="4853111"/>
                    <a:pt x="122474" y="4791821"/>
                  </a:cubicBezTo>
                  <a:cubicBezTo>
                    <a:pt x="100342" y="4730532"/>
                    <a:pt x="81757" y="4666830"/>
                    <a:pt x="65724" y="4603129"/>
                  </a:cubicBezTo>
                  <a:cubicBezTo>
                    <a:pt x="58205" y="4571064"/>
                    <a:pt x="50828" y="4539143"/>
                    <a:pt x="44727" y="4506937"/>
                  </a:cubicBezTo>
                  <a:lnTo>
                    <a:pt x="35505" y="4458699"/>
                  </a:lnTo>
                  <a:lnTo>
                    <a:pt x="27845" y="4410320"/>
                  </a:lnTo>
                  <a:cubicBezTo>
                    <a:pt x="8635" y="4281881"/>
                    <a:pt x="-661" y="4152150"/>
                    <a:pt x="37" y="4022292"/>
                  </a:cubicBezTo>
                  <a:cubicBezTo>
                    <a:pt x="712" y="3768592"/>
                    <a:pt x="27094" y="3515615"/>
                    <a:pt x="78777" y="3267236"/>
                  </a:cubicBezTo>
                  <a:cubicBezTo>
                    <a:pt x="130048" y="3017876"/>
                    <a:pt x="209439" y="2775142"/>
                    <a:pt x="315424" y="2543673"/>
                  </a:cubicBezTo>
                  <a:cubicBezTo>
                    <a:pt x="528236" y="2081161"/>
                    <a:pt x="838234" y="1667312"/>
                    <a:pt x="1202710" y="1314895"/>
                  </a:cubicBezTo>
                  <a:cubicBezTo>
                    <a:pt x="1385514" y="1138814"/>
                    <a:pt x="1582282" y="977831"/>
                    <a:pt x="1791065" y="833514"/>
                  </a:cubicBezTo>
                  <a:cubicBezTo>
                    <a:pt x="2420037" y="395614"/>
                    <a:pt x="3147288" y="119557"/>
                    <a:pt x="3908404" y="29794"/>
                  </a:cubicBezTo>
                  <a:cubicBezTo>
                    <a:pt x="4098509" y="7429"/>
                    <a:pt x="4289811" y="-2355"/>
                    <a:pt x="4481066" y="47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72F6EE6-EDE9-45A5-8F6D-02B9B7CB2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1"/>
              <a:ext cx="6165116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093DC50-3BD7-46B1-A300-CD207E152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-5977"/>
              <a:ext cx="6238675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30691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56CFB2-ECC4-4A72-A403-1A50A1EC4B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Пути формирования межличностных отношений детей с (ОВЗ) интеллектуальными нарушениями в процессе коллективных творческих дел.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41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9F24F-7A2C-4B44-BFD3-7BA9788BD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ru-RU" sz="37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КТД. </a:t>
            </a:r>
            <a:r>
              <a:rPr lang="ru-RU" sz="37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(Коллективно творческое дело)</a:t>
            </a:r>
            <a:endParaRPr lang="ru-RU" sz="370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63C51C-1DA9-4A0B-B2F2-A5DEAB38C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Это вид моделирующей творческо-продуктивной деятельности. С его помощью трудные учебные задачи можно решить посредством увлекательной созидательной игры, в которой не будет проигравших, так как каждый ребёнок  может с ней справиться.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329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E61B563-A4B2-5783-81AF-A2A053D747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5352229"/>
            <a:ext cx="12192000" cy="1519356"/>
            <a:chOff x="0" y="-29768"/>
            <a:chExt cx="12202174" cy="151935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0633BBC-8C60-7DC4-F0CC-CE32251096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1">
              <a:extLst>
                <a:ext uri="{FF2B5EF4-FFF2-40B4-BE49-F238E27FC236}">
                  <a16:creationId xmlns:a16="http://schemas.microsoft.com/office/drawing/2014/main" id="{CCC98078-F2A2-725C-ED61-320B63B695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289101" y="-1429602"/>
              <a:ext cx="1507122" cy="4319024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1CD4C03-24F0-57A9-530E-8F2ABABDC5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880884" y="-2910652"/>
              <a:ext cx="1519356" cy="7281123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  <a:alpha val="70000"/>
                  </a:schemeClr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8949A-8A2A-4484-81FF-21B761594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9902"/>
            <a:ext cx="6924026" cy="91397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>
                <a:solidFill>
                  <a:srgbClr val="FFFFFF"/>
                </a:solidFill>
              </a:rPr>
              <a:t>Россия- Родина моя</a:t>
            </a:r>
          </a:p>
        </p:txBody>
      </p:sp>
      <p:pic>
        <p:nvPicPr>
          <p:cNvPr id="5" name="Объект 4" descr="Изображение выглядит как на открытом воздухе, дерево, зима, небо&#10;&#10;Автоматически созданное описание">
            <a:extLst>
              <a:ext uri="{FF2B5EF4-FFF2-40B4-BE49-F238E27FC236}">
                <a16:creationId xmlns:a16="http://schemas.microsoft.com/office/drawing/2014/main" id="{CB957785-09AE-453C-B41E-212C91B1A5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75" b="5511"/>
          <a:stretch/>
        </p:blipFill>
        <p:spPr>
          <a:xfrm>
            <a:off x="1" y="10"/>
            <a:ext cx="12191998" cy="535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8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Slide Background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184F9D61-9303-40B4-9F7E-66A9B4EDC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889000" dist="406400" dir="21540000" sx="90000" sy="90000" algn="t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на открытом воздухе, дерево, природа, облако&#10;&#10;Автоматически созданное описание">
            <a:extLst>
              <a:ext uri="{FF2B5EF4-FFF2-40B4-BE49-F238E27FC236}">
                <a16:creationId xmlns:a16="http://schemas.microsoft.com/office/drawing/2014/main" id="{DCA31AD0-1BC5-41DD-96AF-C787CAAEC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" b="19521"/>
          <a:stretch/>
        </p:blipFill>
        <p:spPr>
          <a:xfrm>
            <a:off x="-1" y="-1"/>
            <a:ext cx="11416413" cy="6858001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23" name="Overlay">
            <a:extLst>
              <a:ext uri="{FF2B5EF4-FFF2-40B4-BE49-F238E27FC236}">
                <a16:creationId xmlns:a16="http://schemas.microsoft.com/office/drawing/2014/main" id="{648D746A-0359-4EAE-8CF9-062E28169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258714" y="258715"/>
            <a:ext cx="6858000" cy="6340569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BB78B1-6B5B-4CBD-8B5C-D04DC408C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58" y="1948171"/>
            <a:ext cx="4501057" cy="266131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FFFFFF"/>
                </a:solidFill>
              </a:rPr>
              <a:t>С Средняя-Муя</a:t>
            </a:r>
          </a:p>
        </p:txBody>
      </p:sp>
    </p:spTree>
    <p:extLst>
      <p:ext uri="{BB962C8B-B14F-4D97-AF65-F5344CB8AC3E}">
        <p14:creationId xmlns:p14="http://schemas.microsoft.com/office/powerpoint/2010/main" val="1996272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3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264F75-28AF-4F1A-A09E-BA558D0FF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5375" y="489507"/>
            <a:ext cx="3591338" cy="1655483"/>
          </a:xfrm>
        </p:spPr>
        <p:txBody>
          <a:bodyPr anchor="b"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ФАП</a:t>
            </a:r>
          </a:p>
        </p:txBody>
      </p:sp>
      <p:pic>
        <p:nvPicPr>
          <p:cNvPr id="7" name="Объект 6" descr="Изображение выглядит как человек, на открытом воздухе, снег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E396A660-4E45-47C9-ACE6-494F5427D4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4" b="34832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826E26E-6CF3-6A03-257F-021A51353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5375" y="2418408"/>
            <a:ext cx="3591338" cy="3540265"/>
          </a:xfrm>
        </p:spPr>
        <p:txBody>
          <a:bodyPr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на улице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Нагорная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5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768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59193B-66BB-49A2-BDA8-E2F7190F8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582" y="192156"/>
            <a:ext cx="4149173" cy="1848678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посёлке есть ещё и такие улицы как</a:t>
            </a:r>
          </a:p>
        </p:txBody>
      </p:sp>
      <p:pic>
        <p:nvPicPr>
          <p:cNvPr id="6" name="Объект 5" descr="Изображение выглядит как одежда, человек, куртка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FF50D832-97F3-4D20-8182-6AD8FE2798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895" y="331305"/>
            <a:ext cx="6016487" cy="6334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F8C6E124-433E-4DDC-831F-F27000F33A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4801" y="2199862"/>
            <a:ext cx="4916556" cy="446598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МОЛОДЁЖНАЯ</a:t>
            </a:r>
          </a:p>
          <a:p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</a:t>
            </a:r>
          </a:p>
          <a:p>
            <a:pPr algn="ctr"/>
            <a:r>
              <a:rPr lang="ru-RU" sz="32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ВЕТЕРАНОВ</a:t>
            </a:r>
          </a:p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СИБИРСКАЯ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ТЕРЕЩЕНКО</a:t>
            </a:r>
          </a:p>
          <a:p>
            <a:pPr algn="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ТАЁЖНАЯ</a:t>
            </a:r>
          </a:p>
          <a:p>
            <a:pPr algn="r"/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ЗЕЛЁНАЯ</a:t>
            </a:r>
          </a:p>
          <a:p>
            <a:pPr algn="r"/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НАБЕРЕЖНАЯ</a:t>
            </a:r>
          </a:p>
        </p:txBody>
      </p:sp>
    </p:spTree>
    <p:extLst>
      <p:ext uri="{BB962C8B-B14F-4D97-AF65-F5344CB8AC3E}">
        <p14:creationId xmlns:p14="http://schemas.microsoft.com/office/powerpoint/2010/main" val="4069632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8B02B3-7865-4818-8AF8-699FBF00D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539" y="1128093"/>
            <a:ext cx="4028661" cy="2489745"/>
          </a:xfrm>
        </p:spPr>
        <p:txBody>
          <a:bodyPr anchor="t">
            <a:normAutofit fontScale="90000"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 связи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на улице с красивым названием</a:t>
            </a:r>
          </a:p>
        </p:txBody>
      </p:sp>
      <p:pic>
        <p:nvPicPr>
          <p:cNvPr id="5" name="Объект 4" descr="Изображение выглядит как на открытом воздухе, человек, снег, небо&#10;&#10;Автоматически созданное описание">
            <a:extLst>
              <a:ext uri="{FF2B5EF4-FFF2-40B4-BE49-F238E27FC236}">
                <a16:creationId xmlns:a16="http://schemas.microsoft.com/office/drawing/2014/main" id="{A17C02CE-F32B-44B0-9989-B2DD2BACC2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5" r="3330"/>
          <a:stretch/>
        </p:blipFill>
        <p:spPr>
          <a:xfrm>
            <a:off x="-9886" y="10"/>
            <a:ext cx="7572605" cy="6857990"/>
          </a:xfrm>
          <a:prstGeom prst="rect">
            <a:avLst/>
          </a:prstGeom>
        </p:spPr>
      </p:pic>
      <p:cxnSp>
        <p:nvCxnSpPr>
          <p:cNvPr id="23" name="Straight Connector 20">
            <a:extLst>
              <a:ext uri="{FF2B5EF4-FFF2-40B4-BE49-F238E27FC236}">
                <a16:creationId xmlns:a16="http://schemas.microsoft.com/office/drawing/2014/main" id="{249EDD1B-F94D-B4E6-ACAA-566B9A26F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9939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71DD5834-83CC-F02B-6FE8-C5B95B09D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8539" y="4280452"/>
            <a:ext cx="4134678" cy="2110409"/>
          </a:xfrm>
        </p:spPr>
        <p:txBody>
          <a:bodyPr>
            <a:normAutofit/>
          </a:bodyPr>
          <a:lstStyle/>
          <a:p>
            <a:r>
              <a:rPr lang="ru-RU" sz="2000" dirty="0"/>
              <a:t> </a:t>
            </a:r>
            <a:r>
              <a:rPr lang="ru-RU" sz="8800" b="1" dirty="0">
                <a:solidFill>
                  <a:srgbClr val="00B050"/>
                </a:solidFill>
              </a:rPr>
              <a:t>Лесная</a:t>
            </a:r>
            <a:endParaRPr lang="en-US" sz="8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866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710FEF04-9FA2-4DD8-EC29-60D92C722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171844" y="-4329"/>
            <a:ext cx="7020159" cy="6869586"/>
            <a:chOff x="5171844" y="-11586"/>
            <a:chExt cx="7020159" cy="6869586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B4A5D8B-34EC-D352-BE87-4809E4CE4F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171848" y="-11580"/>
              <a:ext cx="7020152" cy="6869579"/>
            </a:xfrm>
            <a:prstGeom prst="rect">
              <a:avLst/>
            </a:prstGeom>
            <a:gradFill>
              <a:gsLst>
                <a:gs pos="7000">
                  <a:schemeClr val="accent2"/>
                </a:gs>
                <a:gs pos="100000">
                  <a:schemeClr val="accent5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411AD96-CCBD-9812-0D19-0E7C7A79E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351336" y="876304"/>
              <a:ext cx="5840664" cy="5981696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60000">
                  <a:schemeClr val="accent5">
                    <a:lumMod val="60000"/>
                    <a:lumOff val="40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AF89D92-20DD-C8E9-DF7A-988B096424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171844" y="-11586"/>
              <a:ext cx="5171848" cy="6869586"/>
            </a:xfrm>
            <a:prstGeom prst="rect">
              <a:avLst/>
            </a:prstGeom>
            <a:gradFill flip="none" rotWithShape="1">
              <a:gsLst>
                <a:gs pos="3000">
                  <a:schemeClr val="accent2">
                    <a:alpha val="70000"/>
                  </a:schemeClr>
                </a:gs>
                <a:gs pos="42000">
                  <a:schemeClr val="accent2">
                    <a:alpha val="0"/>
                  </a:scheme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7F78F10-63E0-611E-AC78-66E24EA30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42356" y="708353"/>
              <a:ext cx="6869583" cy="5429710"/>
            </a:xfrm>
            <a:prstGeom prst="rect">
              <a:avLst/>
            </a:prstGeom>
            <a:gradFill>
              <a:gsLst>
                <a:gs pos="0">
                  <a:schemeClr val="accent5">
                    <a:alpha val="86000"/>
                  </a:schemeClr>
                </a:gs>
                <a:gs pos="57000">
                  <a:schemeClr val="accent2">
                    <a:alpha val="0"/>
                  </a:schemeClr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25E130-8755-4C73-953D-C0A0D8F90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8028" y="410817"/>
            <a:ext cx="4987793" cy="5963479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улице ЛЕСНОЙ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установлен памятник погибшим участникам в ВОВ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Изображение выглядит как на открытом воздухе, одежда, обувь, небо&#10;&#10;Автоматически созданное описание">
            <a:extLst>
              <a:ext uri="{FF2B5EF4-FFF2-40B4-BE49-F238E27FC236}">
                <a16:creationId xmlns:a16="http://schemas.microsoft.com/office/drawing/2014/main" id="{176B09F7-9B1B-46E0-BF8A-D1782AE83F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435"/>
          <a:stretch/>
        </p:blipFill>
        <p:spPr>
          <a:xfrm>
            <a:off x="20" y="-7622"/>
            <a:ext cx="5171828" cy="686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10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149</Words>
  <Application>Microsoft Office PowerPoint</Application>
  <PresentationFormat>Широкоэкранный</PresentationFormat>
  <Paragraphs>24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Avenir Next LT Pro</vt:lpstr>
      <vt:lpstr>Calibri</vt:lpstr>
      <vt:lpstr>Calibri Light</vt:lpstr>
      <vt:lpstr>Times New Roman</vt:lpstr>
      <vt:lpstr>Тема Office</vt:lpstr>
      <vt:lpstr>Доклад на тему:   Формирование Межличностных отношений в процессе коллективно творческих дел у детей с интеллектуальными нарушениями в аспекте новых ФГОС </vt:lpstr>
      <vt:lpstr>Презентация PowerPoint</vt:lpstr>
      <vt:lpstr>КТД. (Коллективно творческое дело)</vt:lpstr>
      <vt:lpstr>Россия- Родина моя</vt:lpstr>
      <vt:lpstr>С Средняя-Муя</vt:lpstr>
      <vt:lpstr>Отделение ФАП</vt:lpstr>
      <vt:lpstr>В нашем посёлке есть ещё и такие улицы как</vt:lpstr>
      <vt:lpstr>Отделение связи находится на улице с красивым названием</vt:lpstr>
      <vt:lpstr>На улице ЛЕСНОЙ так же установлен памятник погибшим участникам в ВОВ</vt:lpstr>
      <vt:lpstr>КДТ на уроке Изобразительного искусства</vt:lpstr>
      <vt:lpstr> «В мире сказок» </vt:lpstr>
      <vt:lpstr>Презентация PowerPoint</vt:lpstr>
      <vt:lpstr>Презентация PowerPoint</vt:lpstr>
      <vt:lpstr>СПАСИБО  ЗА  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на тему:   Формирование Межличностных отношений в процессе коллективно творческих дел у детей с интеллектуальными нарушениями в аспекте новых ФГОС </dc:title>
  <dc:creator>Admin</dc:creator>
  <cp:lastModifiedBy>Admin</cp:lastModifiedBy>
  <cp:revision>1</cp:revision>
  <dcterms:created xsi:type="dcterms:W3CDTF">2023-08-28T12:01:16Z</dcterms:created>
  <dcterms:modified xsi:type="dcterms:W3CDTF">2023-08-28T12:46:01Z</dcterms:modified>
</cp:coreProperties>
</file>